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Pretendard Bold" panose="020B0600000101010101" charset="-127"/>
      <p:bold r:id="rId15"/>
    </p:embeddedFont>
    <p:embeddedFont>
      <p:font typeface="Pretendard Regular" panose="020B0600000101010101" charset="-127"/>
      <p:regular r:id="rId16"/>
    </p:embeddedFont>
    <p:embeddedFont>
      <p:font typeface="Pretendard SemiBold" panose="020B0600000101010101" charset="-127"/>
      <p:bold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65508" autoAdjust="0"/>
  </p:normalViewPr>
  <p:slideViewPr>
    <p:cSldViewPr>
      <p:cViewPr varScale="1">
        <p:scale>
          <a:sx n="35" d="100"/>
          <a:sy n="35" d="100"/>
        </p:scale>
        <p:origin x="1810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BDC317-BA67-4491-8937-82A953AC6E97}" type="datetimeFigureOut">
              <a:rPr lang="ko-KR" altLang="en-US" smtClean="0"/>
              <a:t>2025-04-05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650C7E-0021-4D59-8E28-99F57B1E50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프로젝트의 시작점은 </a:t>
            </a:r>
            <a:r>
              <a:rPr lang="en-US" altLang="ko-KR" dirty="0"/>
              <a:t>BGP</a:t>
            </a:r>
            <a:r>
              <a:rPr lang="ko-KR" altLang="en-US" dirty="0"/>
              <a:t>라는 네트워크 프로토콜의 구조적인 취약점에서 출발합니다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BGP</a:t>
            </a:r>
            <a:r>
              <a:rPr lang="ko-KR" altLang="en-US" dirty="0"/>
              <a:t>는 인터넷 경로 설정의 핵심 프로토콜이지만</a:t>
            </a:r>
            <a:r>
              <a:rPr lang="en-US" altLang="ko-KR" dirty="0"/>
              <a:t>, </a:t>
            </a:r>
            <a:r>
              <a:rPr lang="ko-KR" altLang="en-US" dirty="0"/>
              <a:t>인증 절차가 없어 경로 </a:t>
            </a:r>
            <a:r>
              <a:rPr lang="ko-KR" altLang="en-US" dirty="0" err="1"/>
              <a:t>하이재킹과</a:t>
            </a:r>
            <a:r>
              <a:rPr lang="ko-KR" altLang="en-US" dirty="0"/>
              <a:t> 같은 보안 사고에 취약합니다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기존의 대응 기술인 </a:t>
            </a:r>
            <a:r>
              <a:rPr lang="en-US" altLang="ko-KR" dirty="0"/>
              <a:t>RPKI</a:t>
            </a:r>
            <a:r>
              <a:rPr lang="ko-KR" altLang="en-US" dirty="0"/>
              <a:t>는 </a:t>
            </a:r>
            <a:r>
              <a:rPr lang="ko-KR" altLang="en-US" dirty="0" err="1"/>
              <a:t>도입률이</a:t>
            </a:r>
            <a:r>
              <a:rPr lang="ko-KR" altLang="en-US" dirty="0"/>
              <a:t> 낮고</a:t>
            </a:r>
            <a:r>
              <a:rPr lang="en-US" altLang="ko-KR" dirty="0"/>
              <a:t>, </a:t>
            </a:r>
            <a:r>
              <a:rPr lang="ko-KR" altLang="en-US" dirty="0"/>
              <a:t>실시간으로 이상을 탐지하는 데 한계가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이에 따라</a:t>
            </a:r>
            <a:r>
              <a:rPr lang="en-US" altLang="ko-KR" dirty="0"/>
              <a:t>, </a:t>
            </a:r>
            <a:r>
              <a:rPr lang="ko-KR" altLang="en-US" dirty="0"/>
              <a:t>자연어 기반으로 실시간 분석이 가능한 새로운 시스템의 필요성이 제기되었습니다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50C7E-0021-4D59-8E28-99F57B1E507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600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사용되고 있는 </a:t>
            </a:r>
            <a:r>
              <a:rPr lang="en-US" altLang="ko-KR" dirty="0"/>
              <a:t>BGP </a:t>
            </a:r>
            <a:r>
              <a:rPr lang="ko-KR" altLang="en-US" dirty="0"/>
              <a:t>분석 도구는 여러 가지 한계점을 가지고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대부분 </a:t>
            </a:r>
            <a:r>
              <a:rPr lang="en-US" altLang="ko-KR" dirty="0"/>
              <a:t>CLI </a:t>
            </a:r>
            <a:r>
              <a:rPr lang="ko-KR" altLang="en-US" dirty="0"/>
              <a:t>기반으로 되어 있어 초보자들이 접근하기 어렵고</a:t>
            </a:r>
            <a:r>
              <a:rPr lang="en-US" altLang="ko-KR" dirty="0"/>
              <a:t>, </a:t>
            </a:r>
            <a:r>
              <a:rPr lang="ko-KR" altLang="en-US" dirty="0"/>
              <a:t>실시간 분석이 어렵다는 점</a:t>
            </a:r>
            <a:r>
              <a:rPr lang="en-US" altLang="ko-KR" dirty="0"/>
              <a:t>, </a:t>
            </a:r>
            <a:r>
              <a:rPr lang="ko-KR" altLang="en-US" dirty="0"/>
              <a:t>그리고 시각화 기능이 매우 부족하다는 점이 대표적인 문제입니다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이러한 문제를 해결하기 위해 우리는 더 직관적이고 접근성 높은 분석 방식을 제안하게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50C7E-0021-4D59-8E28-99F57B1E507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963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우리가 제안하는 시스템의 핵심 목표는 세 가지입니다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첫째</a:t>
            </a:r>
            <a:r>
              <a:rPr lang="en-US" altLang="ko-KR" dirty="0"/>
              <a:t>, </a:t>
            </a:r>
            <a:r>
              <a:rPr lang="ko-KR" altLang="en-US" dirty="0"/>
              <a:t>누구나 자연어로 </a:t>
            </a:r>
            <a:r>
              <a:rPr lang="en-US" altLang="ko-KR" dirty="0"/>
              <a:t>BGP </a:t>
            </a:r>
            <a:r>
              <a:rPr lang="ko-KR" altLang="en-US" dirty="0"/>
              <a:t>데이터를 분석할 수 있도록 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둘째</a:t>
            </a:r>
            <a:r>
              <a:rPr lang="en-US" altLang="ko-KR" dirty="0"/>
              <a:t>, </a:t>
            </a:r>
            <a:r>
              <a:rPr lang="ko-KR" altLang="en-US" dirty="0"/>
              <a:t>실시간 이상 감지와 자동 경고 기능을 통해 대응 속도를 높입니다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셋째</a:t>
            </a:r>
            <a:r>
              <a:rPr lang="en-US" altLang="ko-KR" dirty="0"/>
              <a:t>, </a:t>
            </a:r>
            <a:r>
              <a:rPr lang="ko-KR" altLang="en-US" dirty="0"/>
              <a:t>분석 결과를 시각적으로 한눈에 볼 수 있는 대시보드를 제공합니다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이렇게 함으로써 기존 시스템의 한계를 극복하고</a:t>
            </a:r>
            <a:r>
              <a:rPr lang="en-US" altLang="ko-KR" dirty="0"/>
              <a:t>, </a:t>
            </a:r>
            <a:r>
              <a:rPr lang="ko-KR" altLang="en-US" dirty="0"/>
              <a:t>사용자 중심의 분석 환경을 구축하려고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50C7E-0021-4D59-8E28-99F57B1E507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615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제안 시스템은 크게 다섯 가지 핵심 기능을 가집니다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첫째</a:t>
            </a:r>
            <a:r>
              <a:rPr lang="en-US" altLang="ko-KR" dirty="0"/>
              <a:t>, </a:t>
            </a:r>
            <a:r>
              <a:rPr lang="ko-KR" altLang="en-US" dirty="0"/>
              <a:t>자연어 질의를 통해 사용자가 원하는 분석을 손쉽게 요청할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둘째</a:t>
            </a:r>
            <a:r>
              <a:rPr lang="en-US" altLang="ko-KR" dirty="0"/>
              <a:t>, </a:t>
            </a:r>
            <a:r>
              <a:rPr lang="ko-KR" altLang="en-US" dirty="0"/>
              <a:t>시각화 대시보드를 통해 경로 변화나 지리 기반 이상 흐름</a:t>
            </a:r>
            <a:r>
              <a:rPr lang="en-US" altLang="ko-KR" dirty="0"/>
              <a:t>, </a:t>
            </a:r>
            <a:r>
              <a:rPr lang="ko-KR" altLang="en-US" dirty="0"/>
              <a:t>트래픽 </a:t>
            </a:r>
            <a:r>
              <a:rPr lang="ko-KR" altLang="en-US" dirty="0" err="1"/>
              <a:t>히트맵</a:t>
            </a:r>
            <a:r>
              <a:rPr lang="ko-KR" altLang="en-US" dirty="0"/>
              <a:t> 등을 직관적으로 확인할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셋째</a:t>
            </a:r>
            <a:r>
              <a:rPr lang="en-US" altLang="ko-KR" dirty="0"/>
              <a:t>, </a:t>
            </a:r>
            <a:r>
              <a:rPr lang="ko-KR" altLang="en-US" dirty="0"/>
              <a:t>이상 패턴 인식을 통해 실시간 탐지를 수행하고</a:t>
            </a:r>
            <a:r>
              <a:rPr lang="en-US" altLang="ko-KR" dirty="0"/>
              <a:t>, </a:t>
            </a:r>
            <a:r>
              <a:rPr lang="ko-KR" altLang="en-US" dirty="0"/>
              <a:t>자동으로 경고와 보고서를 생성합니다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넷째</a:t>
            </a:r>
            <a:r>
              <a:rPr lang="en-US" altLang="ko-KR" dirty="0"/>
              <a:t>, </a:t>
            </a:r>
            <a:r>
              <a:rPr lang="ko-KR" altLang="en-US" dirty="0"/>
              <a:t>과거 로그 데이터를 분석하거나 특정 시점으로 돌아가 타임라인을 재생할 수 있는 기능도 포함되어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 err="1"/>
              <a:t>챗봇</a:t>
            </a:r>
            <a:r>
              <a:rPr lang="ko-KR" altLang="en-US" dirty="0"/>
              <a:t> 인터페이스를 도입해 초보자도 쉽게 사용할 수 있도록 구성했습니다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50C7E-0021-4D59-8E28-99F57B1E507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793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전문가와의 인터뷰를 통해 다양한 인사이트를 얻었습니다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현재 도구는 명령어 기반이라 불편하고</a:t>
            </a:r>
            <a:r>
              <a:rPr lang="en-US" altLang="ko-KR" dirty="0"/>
              <a:t>, </a:t>
            </a:r>
            <a:r>
              <a:rPr lang="ko-KR" altLang="en-US" dirty="0"/>
              <a:t>시각화나 실시간 분석도 부족하다는 의견</a:t>
            </a:r>
            <a:r>
              <a:rPr lang="en-US" altLang="ko-KR" dirty="0"/>
              <a:t>, </a:t>
            </a:r>
            <a:r>
              <a:rPr lang="ko-KR" altLang="en-US" dirty="0"/>
              <a:t>그리고</a:t>
            </a:r>
            <a:br>
              <a:rPr lang="en-US" altLang="ko-KR" dirty="0"/>
            </a:br>
            <a:r>
              <a:rPr lang="ko-KR" altLang="en-US" dirty="0"/>
              <a:t>과거 로그를 복원하거나 특정 시점을 기준으로 분석하는 기능이 필요하다는 의견도 있었습니다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이상 감지 시스템은 존재하긴 하나</a:t>
            </a:r>
            <a:r>
              <a:rPr lang="en-US" altLang="ko-KR" dirty="0"/>
              <a:t>, </a:t>
            </a:r>
            <a:r>
              <a:rPr lang="ko-KR" altLang="en-US" dirty="0"/>
              <a:t>탐지율이 낮고 과도한 경고로 인해 무시되는 경우가 많았습니다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자연어 기반 시스템은 초보자나 협업 부서와의 소통에 매우 유용하다는 긍정적 피드백도 있었습니다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50C7E-0021-4D59-8E28-99F57B1E507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353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초보자도 쉽게 접근할 수 있어 진입장벽이 낮아지고</a:t>
            </a:r>
            <a:r>
              <a:rPr lang="en-US" altLang="ko-KR" dirty="0"/>
              <a:t>, </a:t>
            </a:r>
            <a:r>
              <a:rPr lang="ko-KR" altLang="en-US" dirty="0"/>
              <a:t>실시간 이상 탐지 기능은 네트워크 보안성을 강화합니다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또한 운영 효율성도 크게 개선될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나아가 </a:t>
            </a:r>
            <a:r>
              <a:rPr lang="en-US" altLang="ko-KR" dirty="0"/>
              <a:t>OSPF</a:t>
            </a:r>
            <a:r>
              <a:rPr lang="ko-KR" altLang="en-US" dirty="0"/>
              <a:t>나 </a:t>
            </a:r>
            <a:r>
              <a:rPr lang="en-US" altLang="ko-KR" dirty="0"/>
              <a:t>IS-IS </a:t>
            </a:r>
            <a:r>
              <a:rPr lang="ko-KR" altLang="en-US" dirty="0"/>
              <a:t>같은 다른 라우팅 프로토콜로 확장하거나</a:t>
            </a:r>
            <a:r>
              <a:rPr lang="en-US" altLang="ko-KR" dirty="0"/>
              <a:t>, </a:t>
            </a:r>
            <a:r>
              <a:rPr lang="ko-KR" altLang="en-US" dirty="0"/>
              <a:t>자동 운영 시스템</a:t>
            </a:r>
            <a:r>
              <a:rPr lang="en-US" altLang="ko-KR" dirty="0"/>
              <a:t>(AUTO-NOC)</a:t>
            </a:r>
            <a:r>
              <a:rPr lang="ko-KR" altLang="en-US" dirty="0"/>
              <a:t>으로 진화할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보안 플랫폼과 연동해 </a:t>
            </a:r>
            <a:r>
              <a:rPr lang="en-US" altLang="ko-KR" dirty="0"/>
              <a:t>API </a:t>
            </a:r>
            <a:r>
              <a:rPr lang="ko-KR" altLang="en-US" dirty="0"/>
              <a:t>형태로 상용화하는 것도 충분히 가능하다고 판단합니다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50C7E-0021-4D59-8E28-99F57B1E507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763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프로젝트는 </a:t>
            </a:r>
            <a:r>
              <a:rPr lang="en-US" altLang="ko-KR" dirty="0"/>
              <a:t>Agile </a:t>
            </a:r>
            <a:r>
              <a:rPr lang="ko-KR" altLang="en-US" dirty="0"/>
              <a:t>방식으로 추진됩니다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초기에는 전문가 인터뷰를 통해 문제를 정의하고</a:t>
            </a:r>
            <a:r>
              <a:rPr lang="en-US" altLang="ko-KR" dirty="0"/>
              <a:t>, </a:t>
            </a:r>
            <a:r>
              <a:rPr lang="ko-KR" altLang="en-US" dirty="0"/>
              <a:t>이후 역할을 분담하여 자연어 질의 처리</a:t>
            </a:r>
            <a:r>
              <a:rPr lang="en-US" altLang="ko-KR" dirty="0"/>
              <a:t>, </a:t>
            </a:r>
            <a:r>
              <a:rPr lang="ko-KR" altLang="en-US" dirty="0"/>
              <a:t>시각화</a:t>
            </a:r>
            <a:r>
              <a:rPr lang="en-US" altLang="ko-KR" dirty="0"/>
              <a:t>, </a:t>
            </a:r>
            <a:r>
              <a:rPr lang="ko-KR" altLang="en-US" dirty="0"/>
              <a:t>이상 탐지 기능을 순차적으로 개발합니다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각 단계마다 프로토타입을 만들고 사용자 피드백을 받아 개선하며</a:t>
            </a:r>
            <a:r>
              <a:rPr lang="en-US" altLang="ko-KR" dirty="0"/>
              <a:t>, </a:t>
            </a:r>
            <a:r>
              <a:rPr lang="ko-KR" altLang="en-US" dirty="0"/>
              <a:t>최종적으로 통합 테스트와 발표 자료를 정리하는 순서로 진행할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50C7E-0021-4D59-8E28-99F57B1E507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900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팀은 프로젝트를 총 </a:t>
            </a:r>
            <a:r>
              <a:rPr lang="en-US" altLang="ko-KR" dirty="0"/>
              <a:t>15</a:t>
            </a:r>
            <a:r>
              <a:rPr lang="ko-KR" altLang="en-US" dirty="0"/>
              <a:t>주차로 나누어 단계별로 계획적으로 추진하고 있습니다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1~2</a:t>
            </a:r>
            <a:r>
              <a:rPr lang="ko-KR" altLang="en-US" b="1" dirty="0"/>
              <a:t>주차에는</a:t>
            </a:r>
            <a:r>
              <a:rPr lang="ko-KR" altLang="en-US" dirty="0"/>
              <a:t> 프로젝트의 전체 방향을 정하고</a:t>
            </a:r>
            <a:r>
              <a:rPr lang="en-US" altLang="ko-KR" dirty="0"/>
              <a:t>, BGP </a:t>
            </a:r>
            <a:r>
              <a:rPr lang="ko-KR" altLang="en-US" dirty="0"/>
              <a:t>관련 현황 조사와 함께 전문가 인터뷰 및 설문을 통해 사용자 요구를 파악했습니다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3~5</a:t>
            </a:r>
            <a:r>
              <a:rPr lang="ko-KR" altLang="en-US" b="1" dirty="0"/>
              <a:t>주차에는</a:t>
            </a:r>
            <a:r>
              <a:rPr lang="ko-KR" altLang="en-US" dirty="0"/>
              <a:t> 인터뷰 결과를 바탕으로 시스템 구조를 설계하고</a:t>
            </a:r>
            <a:r>
              <a:rPr lang="en-US" altLang="ko-KR" dirty="0"/>
              <a:t>, LLM </a:t>
            </a:r>
            <a:r>
              <a:rPr lang="ko-KR" altLang="en-US" dirty="0"/>
              <a:t>기반 질의 처리 방식</a:t>
            </a:r>
            <a:r>
              <a:rPr lang="en-US" altLang="ko-KR" dirty="0"/>
              <a:t>, </a:t>
            </a:r>
            <a:r>
              <a:rPr lang="ko-KR" altLang="en-US" dirty="0"/>
              <a:t>데이터 파이프라인</a:t>
            </a:r>
            <a:r>
              <a:rPr lang="en-US" altLang="ko-KR" dirty="0"/>
              <a:t>, </a:t>
            </a:r>
            <a:r>
              <a:rPr lang="ko-KR" altLang="en-US" dirty="0"/>
              <a:t>시각화 방식 등 핵심 기술 요소를 검토했습니다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6~9</a:t>
            </a:r>
            <a:r>
              <a:rPr lang="ko-KR" altLang="en-US" b="1" dirty="0"/>
              <a:t>주차에는</a:t>
            </a:r>
            <a:r>
              <a:rPr lang="ko-KR" altLang="en-US" dirty="0"/>
              <a:t> </a:t>
            </a:r>
            <a:r>
              <a:rPr lang="en-US" altLang="ko-KR" dirty="0"/>
              <a:t>RIPE</a:t>
            </a:r>
            <a:r>
              <a:rPr lang="ko-KR" altLang="en-US" dirty="0"/>
              <a:t>나 </a:t>
            </a:r>
            <a:r>
              <a:rPr lang="en-US" altLang="ko-KR" dirty="0" err="1"/>
              <a:t>RouteViews</a:t>
            </a:r>
            <a:r>
              <a:rPr lang="ko-KR" altLang="en-US" dirty="0"/>
              <a:t>에서 데이터를 수집하고</a:t>
            </a:r>
            <a:r>
              <a:rPr lang="en-US" altLang="ko-KR" dirty="0"/>
              <a:t>, </a:t>
            </a:r>
            <a:r>
              <a:rPr lang="ko-KR" altLang="en-US" dirty="0"/>
              <a:t>자연어 분석 기능과 </a:t>
            </a:r>
            <a:r>
              <a:rPr lang="ko-KR" altLang="en-US" dirty="0" err="1"/>
              <a:t>전처리</a:t>
            </a:r>
            <a:r>
              <a:rPr lang="ko-KR" altLang="en-US" dirty="0"/>
              <a:t> 파이프라인 개발에 집중할 계획입니다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10~13</a:t>
            </a:r>
            <a:r>
              <a:rPr lang="ko-KR" altLang="en-US" b="1" dirty="0"/>
              <a:t>주차에는</a:t>
            </a:r>
            <a:r>
              <a:rPr lang="ko-KR" altLang="en-US" dirty="0"/>
              <a:t> 실시간 이상 탐지 기능과 시각화 대시보드를 구현하면서</a:t>
            </a:r>
            <a:r>
              <a:rPr lang="en-US" altLang="ko-KR" dirty="0"/>
              <a:t>, </a:t>
            </a:r>
            <a:r>
              <a:rPr lang="ko-KR" altLang="en-US" dirty="0"/>
              <a:t>실제 분석 흐름이 가능한 프로토타입을 제작합니다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</a:t>
            </a:r>
            <a:r>
              <a:rPr lang="en-US" altLang="ko-KR" b="1" dirty="0"/>
              <a:t>14~15</a:t>
            </a:r>
            <a:r>
              <a:rPr lang="ko-KR" altLang="en-US" b="1" dirty="0"/>
              <a:t>주차에는</a:t>
            </a:r>
            <a:r>
              <a:rPr lang="ko-KR" altLang="en-US" dirty="0"/>
              <a:t> 전체 시스템을 통합 테스트하고</a:t>
            </a:r>
            <a:r>
              <a:rPr lang="en-US" altLang="ko-KR" dirty="0"/>
              <a:t>, </a:t>
            </a:r>
            <a:r>
              <a:rPr lang="ko-KR" altLang="en-US" dirty="0"/>
              <a:t>발표 자료와 결과 보고서를 정리해 최종 발표 준비를 마무리할 예정입니다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50C7E-0021-4D59-8E28-99F57B1E507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937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A5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927100"/>
            <a:ext cx="17145000" cy="635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334500"/>
            <a:ext cx="171450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31900" y="5930900"/>
            <a:ext cx="3124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Pretendard SemiBold"/>
              </a:rPr>
              <a:t>지도</a:t>
            </a:r>
            <a:r>
              <a:rPr lang="en-US" sz="21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SemiBold"/>
              </a:rPr>
              <a:t>교수님</a:t>
            </a:r>
            <a:r>
              <a:rPr lang="en-US" sz="2100" b="0" i="0" u="none" strike="noStrike">
                <a:solidFill>
                  <a:srgbClr val="FFFFFF"/>
                </a:solidFill>
                <a:latin typeface="Pretendard SemiBold"/>
              </a:rPr>
              <a:t> : </a:t>
            </a:r>
            <a:r>
              <a:rPr lang="ko-KR" sz="2100" b="0" i="0" u="none" strike="noStrike">
                <a:solidFill>
                  <a:srgbClr val="FFFFFF"/>
                </a:solidFill>
                <a:ea typeface="Pretendard SemiBold"/>
              </a:rPr>
              <a:t>이영석</a:t>
            </a:r>
            <a:r>
              <a:rPr lang="en-US" sz="21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SemiBold"/>
              </a:rPr>
              <a:t>교수님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4851400"/>
            <a:ext cx="10223500" cy="927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12900" y="4978400"/>
            <a:ext cx="94361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700" b="0" i="0" u="none" strike="noStrike">
                <a:solidFill>
                  <a:srgbClr val="A8A59B"/>
                </a:solidFill>
                <a:latin typeface="Pretendard SemiBold"/>
              </a:rPr>
              <a:t>20</a:t>
            </a:r>
            <a:r>
              <a:rPr lang="ko-KR" sz="3700" b="0" i="0" u="none" strike="noStrike">
                <a:solidFill>
                  <a:srgbClr val="A8A59B"/>
                </a:solidFill>
                <a:ea typeface="Pretendard SemiBold"/>
              </a:rPr>
              <a:t>학번</a:t>
            </a:r>
            <a:r>
              <a:rPr lang="en-US" sz="3700" b="0" i="0" u="none" strike="noStrike">
                <a:solidFill>
                  <a:srgbClr val="A8A59B"/>
                </a:solidFill>
                <a:latin typeface="Pretendard SemiBold"/>
              </a:rPr>
              <a:t> </a:t>
            </a:r>
            <a:r>
              <a:rPr lang="ko-KR" sz="3700" b="0" i="0" u="none" strike="noStrike">
                <a:solidFill>
                  <a:srgbClr val="A8A59B"/>
                </a:solidFill>
                <a:ea typeface="Pretendard SemiBold"/>
              </a:rPr>
              <a:t>손봉우</a:t>
            </a:r>
            <a:r>
              <a:rPr lang="en-US" sz="3700" b="0" i="0" u="none" strike="noStrike">
                <a:solidFill>
                  <a:srgbClr val="A8A59B"/>
                </a:solidFill>
                <a:latin typeface="Pretendard SemiBold"/>
              </a:rPr>
              <a:t>, 20</a:t>
            </a:r>
            <a:r>
              <a:rPr lang="ko-KR" sz="3700" b="0" i="0" u="none" strike="noStrike">
                <a:solidFill>
                  <a:srgbClr val="A8A59B"/>
                </a:solidFill>
                <a:ea typeface="Pretendard SemiBold"/>
              </a:rPr>
              <a:t>학번</a:t>
            </a:r>
            <a:r>
              <a:rPr lang="en-US" sz="3700" b="0" i="0" u="none" strike="noStrike">
                <a:solidFill>
                  <a:srgbClr val="A8A59B"/>
                </a:solidFill>
                <a:latin typeface="Pretendard SemiBold"/>
              </a:rPr>
              <a:t> </a:t>
            </a:r>
            <a:r>
              <a:rPr lang="ko-KR" sz="3700" b="0" i="0" u="none" strike="noStrike">
                <a:solidFill>
                  <a:srgbClr val="A8A59B"/>
                </a:solidFill>
                <a:ea typeface="Pretendard SemiBold"/>
              </a:rPr>
              <a:t>양준혁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95400" y="1765300"/>
            <a:ext cx="16624300" cy="254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8000" b="0" i="0" u="none" strike="noStrike" spc="100">
                <a:solidFill>
                  <a:srgbClr val="FFFFFF"/>
                </a:solidFill>
                <a:latin typeface="Pretendard Bold"/>
              </a:rPr>
              <a:t>BGP</a:t>
            </a:r>
            <a:r>
              <a:rPr lang="ko-KR" sz="8000" b="0" i="0" u="none" strike="noStrike" spc="100">
                <a:solidFill>
                  <a:srgbClr val="FFFFFF"/>
                </a:solidFill>
                <a:ea typeface="Pretendard Bold"/>
              </a:rPr>
              <a:t>라우팅</a:t>
            </a:r>
            <a:r>
              <a:rPr lang="en-US" sz="8000" b="0" i="0" u="none" strike="noStrike" spc="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8000" b="0" i="0" u="none" strike="noStrike" spc="100">
                <a:solidFill>
                  <a:srgbClr val="FFFFFF"/>
                </a:solidFill>
                <a:ea typeface="Pretendard Bold"/>
              </a:rPr>
              <a:t>데이터</a:t>
            </a:r>
            <a:r>
              <a:rPr lang="en-US" sz="8000" b="0" i="0" u="none" strike="noStrike" spc="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8000" b="0" i="0" u="none" strike="noStrike" spc="100">
                <a:solidFill>
                  <a:srgbClr val="FFFFFF"/>
                </a:solidFill>
                <a:ea typeface="Pretendard Bold"/>
              </a:rPr>
              <a:t>분석</a:t>
            </a:r>
            <a:r>
              <a:rPr lang="en-US" sz="8000" b="0" i="0" u="none" strike="noStrike" spc="100">
                <a:solidFill>
                  <a:srgbClr val="FFFFFF"/>
                </a:solidFill>
                <a:latin typeface="Pretendard Bold"/>
              </a:rPr>
              <a:t> LLM </a:t>
            </a:r>
            <a:r>
              <a:rPr lang="ko-KR" sz="8000" b="0" i="0" u="none" strike="noStrike" spc="100">
                <a:solidFill>
                  <a:srgbClr val="FFFFFF"/>
                </a:solidFill>
                <a:ea typeface="Pretendard Bold"/>
              </a:rPr>
              <a:t>기술</a:t>
            </a:r>
            <a:r>
              <a:rPr lang="en-US" sz="8000" b="0" i="0" u="none" strike="noStrike" spc="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8000" b="0" i="0" u="none" strike="noStrike" spc="100">
                <a:solidFill>
                  <a:srgbClr val="FFFFFF"/>
                </a:solidFill>
                <a:ea typeface="Pretendard Bold"/>
              </a:rPr>
              <a:t>개발</a:t>
            </a:r>
            <a:r>
              <a:rPr lang="en-US" sz="8000" b="0" i="0" u="none" strike="noStrike" spc="100">
                <a:solidFill>
                  <a:srgbClr val="FFFFFF"/>
                </a:solidFill>
                <a:latin typeface="Pretendard Bold"/>
              </a:rPr>
              <a:t> – </a:t>
            </a:r>
            <a:r>
              <a:rPr lang="ko-KR" sz="8000" b="0" i="0" u="none" strike="noStrike" spc="100">
                <a:solidFill>
                  <a:srgbClr val="FFFFFF"/>
                </a:solidFill>
                <a:ea typeface="Pretendard Bold"/>
              </a:rPr>
              <a:t>문제정의서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2882900"/>
            <a:ext cx="16433800" cy="740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4191000"/>
            <a:ext cx="13093700" cy="5715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95400" y="3238500"/>
            <a:ext cx="49784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학기별</a:t>
            </a: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추진</a:t>
            </a: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일정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95400" y="1524000"/>
            <a:ext cx="128524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연구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개발의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추진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전략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및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방법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2882900"/>
            <a:ext cx="16433800" cy="7404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527300" y="4648200"/>
            <a:ext cx="13246100" cy="368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700" b="0" i="0" u="none" strike="noStrike">
                <a:solidFill>
                  <a:srgbClr val="383838"/>
                </a:solidFill>
                <a:latin typeface="Pretendard Bold"/>
              </a:rPr>
              <a:t>Q&amp;A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A5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927100"/>
            <a:ext cx="17145000" cy="635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334500"/>
            <a:ext cx="171450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64700" y="6172200"/>
            <a:ext cx="7670800" cy="166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1300"/>
              </a:lnSpc>
            </a:pPr>
            <a:r>
              <a:rPr lang="ko-KR" sz="9400" b="0" i="0" u="none" strike="noStrike" spc="100">
                <a:solidFill>
                  <a:srgbClr val="FFFFFF"/>
                </a:solidFill>
                <a:ea typeface="Pretendard Bold"/>
              </a:rPr>
              <a:t>감사합니다</a:t>
            </a:r>
            <a:r>
              <a:rPr lang="en-US" sz="9400" b="0" i="0" u="none" strike="noStrike" spc="100">
                <a:solidFill>
                  <a:srgbClr val="FFFFFF"/>
                </a:solidFill>
                <a:latin typeface="Pretendard Bold"/>
              </a:rPr>
              <a:t>.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0" y="7874000"/>
            <a:ext cx="7429500" cy="711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083800" y="7975600"/>
            <a:ext cx="70739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>
                <a:solidFill>
                  <a:srgbClr val="A8A59B"/>
                </a:solidFill>
                <a:latin typeface="Pretendard SemiBold"/>
              </a:rPr>
              <a:t>20</a:t>
            </a:r>
            <a:r>
              <a:rPr lang="ko-KR" sz="2600" b="0" i="0" u="none" strike="noStrike">
                <a:solidFill>
                  <a:srgbClr val="A8A59B"/>
                </a:solidFill>
                <a:ea typeface="Pretendard SemiBold"/>
              </a:rPr>
              <a:t>학번</a:t>
            </a:r>
            <a:r>
              <a:rPr lang="en-US" sz="2600" b="0" i="0" u="none" strike="noStrike">
                <a:solidFill>
                  <a:srgbClr val="A8A59B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A8A59B"/>
                </a:solidFill>
                <a:ea typeface="Pretendard SemiBold"/>
              </a:rPr>
              <a:t>손봉우</a:t>
            </a:r>
            <a:r>
              <a:rPr lang="en-US" sz="2600" b="0" i="0" u="none" strike="noStrike">
                <a:solidFill>
                  <a:srgbClr val="A8A59B"/>
                </a:solidFill>
                <a:latin typeface="Pretendard SemiBold"/>
              </a:rPr>
              <a:t>, 20</a:t>
            </a:r>
            <a:r>
              <a:rPr lang="ko-KR" sz="2600" b="0" i="0" u="none" strike="noStrike">
                <a:solidFill>
                  <a:srgbClr val="A8A59B"/>
                </a:solidFill>
                <a:ea typeface="Pretendard SemiBold"/>
              </a:rPr>
              <a:t>학번</a:t>
            </a:r>
            <a:r>
              <a:rPr lang="en-US" sz="2600" b="0" i="0" u="none" strike="noStrike">
                <a:solidFill>
                  <a:srgbClr val="A8A59B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A8A59B"/>
                </a:solidFill>
                <a:ea typeface="Pretendard SemiBold"/>
              </a:rPr>
              <a:t>양준혁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A5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2882900"/>
            <a:ext cx="16433800" cy="7404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795500" y="927100"/>
            <a:ext cx="2197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A8A59B"/>
                </a:solidFill>
                <a:latin typeface="Pretendard Regular"/>
              </a:rPr>
              <a:t>Presentation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806700" y="5105400"/>
            <a:ext cx="63627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5170"/>
              </a:lnSpc>
            </a:pPr>
            <a:r>
              <a:rPr lang="ko-KR" sz="3100" b="0" i="0" u="none" strike="noStrike">
                <a:solidFill>
                  <a:srgbClr val="383838"/>
                </a:solidFill>
                <a:ea typeface="Pretendard Bold"/>
              </a:rPr>
              <a:t>연구</a:t>
            </a:r>
            <a:r>
              <a:rPr lang="en-US" sz="31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383838"/>
                </a:solidFill>
                <a:ea typeface="Pretendard Bold"/>
              </a:rPr>
              <a:t>개발의</a:t>
            </a:r>
            <a:r>
              <a:rPr lang="en-US" sz="31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383838"/>
                </a:solidFill>
                <a:ea typeface="Pretendard Bold"/>
              </a:rPr>
              <a:t>필요성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4965700"/>
            <a:ext cx="812800" cy="812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92300" y="5143500"/>
            <a:ext cx="482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383838"/>
                </a:solidFill>
                <a:latin typeface="Pretendard SemiBold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55400" y="5105400"/>
            <a:ext cx="56134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5170"/>
              </a:lnSpc>
            </a:pPr>
            <a:r>
              <a:rPr lang="ko-KR" sz="3100" b="0" i="0" u="none" strike="noStrike">
                <a:solidFill>
                  <a:srgbClr val="383838"/>
                </a:solidFill>
                <a:ea typeface="Pretendard Bold"/>
              </a:rPr>
              <a:t>문제</a:t>
            </a:r>
            <a:r>
              <a:rPr lang="en-US" sz="31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383838"/>
                </a:solidFill>
                <a:ea typeface="Pretendard Bold"/>
              </a:rPr>
              <a:t>정의</a:t>
            </a:r>
            <a:r>
              <a:rPr lang="en-US" sz="31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383838"/>
                </a:solidFill>
                <a:ea typeface="Pretendard Bold"/>
              </a:rPr>
              <a:t>및</a:t>
            </a:r>
            <a:r>
              <a:rPr lang="en-US" sz="31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383838"/>
                </a:solidFill>
                <a:ea typeface="Pretendard Bold"/>
              </a:rPr>
              <a:t>목표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00" y="4965700"/>
            <a:ext cx="812800" cy="812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528300" y="5143500"/>
            <a:ext cx="482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383838"/>
                </a:solidFill>
                <a:latin typeface="Pretendard SemiBold"/>
              </a:rPr>
              <a:t>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806700" y="6426200"/>
            <a:ext cx="49784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5170"/>
              </a:lnSpc>
            </a:pPr>
            <a:r>
              <a:rPr lang="ko-KR" sz="3100" b="0" i="0" u="none" strike="noStrike">
                <a:solidFill>
                  <a:srgbClr val="383838"/>
                </a:solidFill>
                <a:ea typeface="Pretendard Bold"/>
              </a:rPr>
              <a:t>주요</a:t>
            </a:r>
            <a:r>
              <a:rPr lang="en-US" sz="3100" b="0" i="0" u="none" strike="noStrike">
                <a:solidFill>
                  <a:srgbClr val="383838"/>
                </a:solidFill>
                <a:latin typeface="Pretendard Bold"/>
              </a:rPr>
              <a:t>  </a:t>
            </a:r>
            <a:r>
              <a:rPr lang="ko-KR" sz="3100" b="0" i="0" u="none" strike="noStrike">
                <a:solidFill>
                  <a:srgbClr val="383838"/>
                </a:solidFill>
                <a:ea typeface="Pretendard Bold"/>
              </a:rPr>
              <a:t>기능</a:t>
            </a:r>
            <a:r>
              <a:rPr lang="en-US" sz="31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383838"/>
                </a:solidFill>
                <a:ea typeface="Pretendard Bold"/>
              </a:rPr>
              <a:t>소개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500" y="6159500"/>
            <a:ext cx="812800" cy="812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892300" y="6337300"/>
            <a:ext cx="482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383838"/>
                </a:solidFill>
                <a:latin typeface="Pretendard SemiBold"/>
              </a:rPr>
              <a:t>3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3200" y="6159500"/>
            <a:ext cx="812800" cy="8128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528300" y="6337300"/>
            <a:ext cx="482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383838"/>
                </a:solidFill>
                <a:latin typeface="Pretendard SemiBold"/>
              </a:rPr>
              <a:t>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95400" y="1524000"/>
            <a:ext cx="90043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목차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95400" y="889000"/>
            <a:ext cx="5105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A8A59B"/>
                </a:solidFill>
                <a:ea typeface="Pretendard SemiBold"/>
              </a:rPr>
              <a:t>ㅣ</a:t>
            </a:r>
            <a:r>
              <a:rPr lang="en-US" sz="2000" b="0" i="0" u="none" strike="noStrike">
                <a:solidFill>
                  <a:srgbClr val="A8A59B"/>
                </a:solidFill>
                <a:latin typeface="Pretendard SemiBold"/>
              </a:rPr>
              <a:t> </a:t>
            </a:r>
            <a:r>
              <a:rPr lang="ko-KR" sz="2000" b="0" i="0" u="none" strike="noStrike">
                <a:solidFill>
                  <a:srgbClr val="A8A59B"/>
                </a:solidFill>
                <a:ea typeface="Pretendard SemiBold"/>
              </a:rPr>
              <a:t>목</a:t>
            </a:r>
            <a:r>
              <a:rPr lang="en-US" sz="2000" b="0" i="0" u="none" strike="noStrike">
                <a:solidFill>
                  <a:srgbClr val="A8A59B"/>
                </a:solidFill>
                <a:latin typeface="Pretendard SemiBold"/>
              </a:rPr>
              <a:t> </a:t>
            </a:r>
            <a:r>
              <a:rPr lang="ko-KR" sz="2000" b="0" i="0" u="none" strike="noStrike">
                <a:solidFill>
                  <a:srgbClr val="A8A59B"/>
                </a:solidFill>
                <a:ea typeface="Pretendard SemiBold"/>
              </a:rPr>
              <a:t>차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455400" y="6350000"/>
            <a:ext cx="49784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5170"/>
              </a:lnSpc>
            </a:pPr>
            <a:r>
              <a:rPr lang="ko-KR" sz="3100" b="0" i="0" u="none" strike="noStrike">
                <a:solidFill>
                  <a:srgbClr val="383838"/>
                </a:solidFill>
                <a:ea typeface="Pretendard Bold"/>
              </a:rPr>
              <a:t>이해당사자</a:t>
            </a:r>
            <a:r>
              <a:rPr lang="en-US" sz="31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383838"/>
                </a:solidFill>
                <a:ea typeface="Pretendard Bold"/>
              </a:rPr>
              <a:t>인터뷰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781300" y="7505700"/>
            <a:ext cx="44196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5170"/>
              </a:lnSpc>
            </a:pPr>
            <a:r>
              <a:rPr lang="ko-KR" sz="3100" b="0" i="0" u="none" strike="noStrike">
                <a:solidFill>
                  <a:srgbClr val="383838"/>
                </a:solidFill>
                <a:ea typeface="Pretendard Bold"/>
              </a:rPr>
              <a:t>기대</a:t>
            </a:r>
            <a:r>
              <a:rPr lang="en-US" sz="31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383838"/>
                </a:solidFill>
                <a:ea typeface="Pretendard Bold"/>
              </a:rPr>
              <a:t>효과</a:t>
            </a:r>
            <a:r>
              <a:rPr lang="en-US" sz="31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383838"/>
                </a:solidFill>
                <a:ea typeface="Pretendard Bold"/>
              </a:rPr>
              <a:t>및</a:t>
            </a:r>
            <a:r>
              <a:rPr lang="en-US" sz="31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383838"/>
                </a:solidFill>
                <a:ea typeface="Pretendard Bold"/>
              </a:rPr>
              <a:t>확장</a:t>
            </a:r>
            <a:r>
              <a:rPr lang="en-US" sz="31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383838"/>
                </a:solidFill>
                <a:ea typeface="Pretendard Bold"/>
              </a:rPr>
              <a:t>가능성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0" y="7378700"/>
            <a:ext cx="812800" cy="8128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892300" y="7569200"/>
            <a:ext cx="482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383838"/>
                </a:solidFill>
                <a:latin typeface="Pretendard SemiBold"/>
              </a:rPr>
              <a:t>5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0" y="7378700"/>
            <a:ext cx="812800" cy="8128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0528300" y="7569200"/>
            <a:ext cx="482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383838"/>
                </a:solidFill>
                <a:latin typeface="Pretendard SemiBold"/>
              </a:rPr>
              <a:t>6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506200" y="7505700"/>
            <a:ext cx="49784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5170"/>
              </a:lnSpc>
            </a:pPr>
            <a:r>
              <a:rPr lang="ko-KR" sz="3100" b="0" i="0" u="none" strike="noStrike">
                <a:solidFill>
                  <a:srgbClr val="383838"/>
                </a:solidFill>
                <a:ea typeface="Pretendard Bold"/>
              </a:rPr>
              <a:t>연구</a:t>
            </a:r>
            <a:r>
              <a:rPr lang="en-US" sz="31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383838"/>
                </a:solidFill>
                <a:ea typeface="Pretendard Bold"/>
              </a:rPr>
              <a:t>개발의</a:t>
            </a:r>
            <a:r>
              <a:rPr lang="en-US" sz="31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383838"/>
                </a:solidFill>
                <a:ea typeface="Pretendard Bold"/>
              </a:rPr>
              <a:t>추진</a:t>
            </a:r>
            <a:r>
              <a:rPr lang="en-US" sz="31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383838"/>
                </a:solidFill>
                <a:ea typeface="Pretendard Bold"/>
              </a:rPr>
              <a:t>전략</a:t>
            </a:r>
            <a:r>
              <a:rPr lang="en-US" sz="31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383838"/>
                </a:solidFill>
                <a:ea typeface="Pretendard Bold"/>
              </a:rPr>
              <a:t>및</a:t>
            </a:r>
            <a:r>
              <a:rPr lang="en-US" sz="31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383838"/>
                </a:solidFill>
                <a:ea typeface="Pretendard Bold"/>
              </a:rPr>
              <a:t>방법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2882900"/>
            <a:ext cx="16433800" cy="7404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524000" y="3175000"/>
            <a:ext cx="107823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문제점</a:t>
            </a: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및</a:t>
            </a: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개선</a:t>
            </a: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포인트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95400" y="1524000"/>
            <a:ext cx="128524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연구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개발의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필요성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4546600"/>
            <a:ext cx="15138400" cy="5219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298700" y="4826000"/>
            <a:ext cx="13779500" cy="462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●"/>
            </a:pP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BGP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는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인터넷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경로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설정의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핵심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프로토콜</a:t>
            </a:r>
          </a:p>
          <a:p>
            <a:pPr marL="342900" lvl="0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●"/>
            </a:pP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설계상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보안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취약점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존재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→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장애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/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보안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사고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발생</a:t>
            </a:r>
          </a:p>
          <a:p>
            <a:pPr marL="787400" lvl="1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○"/>
            </a:pP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인증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절차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없음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-&gt;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경로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하이재킹</a:t>
            </a:r>
          </a:p>
          <a:p>
            <a:pPr marL="787400" lvl="1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○"/>
            </a:pP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잘못된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경로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광고로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대규모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장애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발생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가능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 </a:t>
            </a:r>
          </a:p>
          <a:p>
            <a:pPr marL="342900" lvl="0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●"/>
            </a:pP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기존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대응책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(RPKI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등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)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은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도입률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낮고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실시간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탐지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한계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있음</a:t>
            </a:r>
          </a:p>
          <a:p>
            <a:pPr marL="342900" lvl="0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●"/>
            </a:pP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자연어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기반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실시간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분석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시스템의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필요성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제기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2882900"/>
            <a:ext cx="16433800" cy="7404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667000" y="3822700"/>
            <a:ext cx="49784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문제점</a:t>
            </a: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및</a:t>
            </a: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개선</a:t>
            </a: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포인트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95400" y="1524000"/>
            <a:ext cx="128524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문제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정의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및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목표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4940300"/>
            <a:ext cx="6680200" cy="4292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203200"/>
            <a:ext cx="7759700" cy="9880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032000" y="5499100"/>
            <a:ext cx="6350000" cy="302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●"/>
            </a:pP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기존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BGP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분석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도구의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한계</a:t>
            </a:r>
          </a:p>
          <a:p>
            <a:pPr marL="787400" lvl="1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○"/>
            </a:pP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CLI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기반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→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초보자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진입장벽</a:t>
            </a:r>
          </a:p>
          <a:p>
            <a:pPr marL="787400" lvl="1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○"/>
            </a:pP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실시간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분석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어려움</a:t>
            </a:r>
          </a:p>
          <a:p>
            <a:pPr marL="787400" lvl="1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○"/>
            </a:pP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시각화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미흡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2882900"/>
            <a:ext cx="16433800" cy="7404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95400" y="1524000"/>
            <a:ext cx="128524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문제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정의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및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목표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603500" y="3822700"/>
            <a:ext cx="49784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제안하는</a:t>
            </a: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목표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5029200"/>
            <a:ext cx="6680200" cy="4292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9200" y="3530600"/>
            <a:ext cx="8788400" cy="6108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955800" y="6057900"/>
            <a:ext cx="6350000" cy="222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●"/>
            </a:pP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자연어로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BGP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데이터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분석</a:t>
            </a:r>
          </a:p>
          <a:p>
            <a:pPr marL="342900" lvl="0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●"/>
            </a:pP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실시간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이상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감지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및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자동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경고</a:t>
            </a:r>
          </a:p>
          <a:p>
            <a:pPr marL="342900" lvl="0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●"/>
            </a:pP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시각화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대시보드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제공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2882900"/>
            <a:ext cx="16433800" cy="7404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95400" y="1524000"/>
            <a:ext cx="128524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주요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기능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소개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0" y="3975100"/>
            <a:ext cx="8267700" cy="5219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5700" y="3975100"/>
            <a:ext cx="6781800" cy="5219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854200" y="4229100"/>
            <a:ext cx="7962900" cy="462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●"/>
            </a:pPr>
            <a:r>
              <a:rPr lang="ko-KR" sz="3500" b="0" i="0" u="none" strike="noStrike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자연어</a:t>
            </a:r>
            <a:r>
              <a:rPr lang="en-US" sz="3500" b="0" i="0" u="none" strike="noStrike" dirty="0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질의</a:t>
            </a:r>
            <a:r>
              <a:rPr lang="en-US" sz="3500" b="0" i="0" u="none" strike="noStrike" dirty="0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분석</a:t>
            </a:r>
          </a:p>
          <a:p>
            <a:pPr marL="342900" lvl="0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●"/>
            </a:pPr>
            <a:r>
              <a:rPr lang="ko-KR" sz="3500" b="0" i="0" u="none" strike="noStrike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시각화</a:t>
            </a:r>
            <a:r>
              <a:rPr lang="en-US" sz="3500" b="0" i="0" u="none" strike="noStrike" dirty="0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대시보드</a:t>
            </a:r>
          </a:p>
          <a:p>
            <a:pPr marL="787400" lvl="1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○"/>
            </a:pPr>
            <a:r>
              <a:rPr lang="ko-KR" sz="3500" b="0" i="0" u="none" strike="noStrike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경로</a:t>
            </a:r>
            <a:r>
              <a:rPr lang="en-US" sz="3500" b="0" i="0" u="none" strike="noStrike" dirty="0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변화</a:t>
            </a:r>
            <a:r>
              <a:rPr lang="en-US" sz="3500" b="0" i="0" u="none" strike="noStrike" dirty="0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3500" b="0" i="0" u="none" strike="noStrike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지리</a:t>
            </a:r>
            <a:r>
              <a:rPr lang="en-US" sz="3500" b="0" i="0" u="none" strike="noStrike" dirty="0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시각화</a:t>
            </a:r>
            <a:r>
              <a:rPr lang="en-US" sz="3500" b="0" i="0" u="none" strike="noStrike" dirty="0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3500" b="0" i="0" u="none" strike="noStrike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트래픽</a:t>
            </a:r>
            <a:r>
              <a:rPr lang="en-US" sz="3500" b="0" i="0" u="none" strike="noStrike" dirty="0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 dirty="0" err="1">
                <a:solidFill>
                  <a:srgbClr val="383838">
                    <a:alpha val="80000"/>
                  </a:srgbClr>
                </a:solidFill>
                <a:ea typeface="Pretendard Regular"/>
              </a:rPr>
              <a:t>히트맵</a:t>
            </a:r>
            <a:endParaRPr lang="ko-KR" sz="3500" b="0" i="0" u="none" strike="noStrike" dirty="0">
              <a:solidFill>
                <a:srgbClr val="383838">
                  <a:alpha val="80000"/>
                </a:srgbClr>
              </a:solidFill>
              <a:ea typeface="Pretendard Regular"/>
            </a:endParaRPr>
          </a:p>
          <a:p>
            <a:pPr marL="342900" lvl="0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●"/>
            </a:pPr>
            <a:r>
              <a:rPr lang="ko-KR" sz="3500" b="0" i="0" u="none" strike="noStrike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실시간</a:t>
            </a:r>
            <a:r>
              <a:rPr lang="en-US" sz="3500" b="0" i="0" u="none" strike="noStrike" dirty="0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이상</a:t>
            </a:r>
            <a:r>
              <a:rPr lang="en-US" sz="3500" b="0" i="0" u="none" strike="noStrike" dirty="0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탐지</a:t>
            </a:r>
          </a:p>
          <a:p>
            <a:pPr marL="787400" lvl="1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○"/>
            </a:pPr>
            <a:r>
              <a:rPr lang="ko-KR" sz="3500" b="0" i="0" u="none" strike="noStrike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이상</a:t>
            </a:r>
            <a:r>
              <a:rPr lang="en-US" sz="3500" b="0" i="0" u="none" strike="noStrike" dirty="0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패턴</a:t>
            </a:r>
            <a:r>
              <a:rPr lang="en-US" sz="3500" b="0" i="0" u="none" strike="noStrike" dirty="0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인식</a:t>
            </a:r>
          </a:p>
          <a:p>
            <a:pPr marL="787400" lvl="1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○"/>
            </a:pPr>
            <a:r>
              <a:rPr lang="ko-KR" sz="3500" b="0" i="0" u="none" strike="noStrike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자동</a:t>
            </a:r>
            <a:r>
              <a:rPr lang="en-US" sz="3500" b="0" i="0" u="none" strike="noStrike" dirty="0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알림</a:t>
            </a:r>
            <a:r>
              <a:rPr lang="en-US" sz="3500" b="0" i="0" u="none" strike="noStrike" dirty="0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3500" b="0" i="0" u="none" strike="noStrike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보고서</a:t>
            </a:r>
            <a:r>
              <a:rPr lang="en-US" sz="3500" b="0" i="0" u="none" strike="noStrike" dirty="0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383838">
                    <a:alpha val="80000"/>
                  </a:srgbClr>
                </a:solidFill>
                <a:ea typeface="Pretendard Regular"/>
              </a:rPr>
              <a:t>생성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39400" y="4343400"/>
            <a:ext cx="7962900" cy="222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●"/>
            </a:pP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과거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데이터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분석</a:t>
            </a:r>
          </a:p>
          <a:p>
            <a:pPr marL="342900" lvl="0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●"/>
            </a:pP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챗봇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인터페이스</a:t>
            </a:r>
          </a:p>
          <a:p>
            <a:pPr marL="787400" lvl="1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○"/>
            </a:pP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초보자도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손쉽게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분석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가능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2882900"/>
            <a:ext cx="16433800" cy="7404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95400" y="1524000"/>
            <a:ext cx="128524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이해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당사자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인터뷰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0" y="3975100"/>
            <a:ext cx="15379700" cy="5219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854200" y="4229100"/>
            <a:ext cx="14630400" cy="462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●"/>
            </a:pP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BGP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도구의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부적합성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-&gt;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명령어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기반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시각화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부족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실시간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분석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부족</a:t>
            </a:r>
          </a:p>
          <a:p>
            <a:pPr marL="342900" lvl="0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●"/>
            </a:pP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과거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데이터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분석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-&gt;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복원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기능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부족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특정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시간대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지점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복원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필요</a:t>
            </a:r>
          </a:p>
          <a:p>
            <a:pPr marL="342900" lvl="0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●"/>
            </a:pP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BGP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이상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감지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시스템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-&gt;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일부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시스템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존재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탐지율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낮음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알람의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과도한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발생</a:t>
            </a:r>
          </a:p>
          <a:p>
            <a:pPr marL="342900" lvl="0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●"/>
            </a:pP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자연어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기반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시스템의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이점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-&gt;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초보자나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협업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부서와의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활동에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큰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도움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될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것</a:t>
            </a:r>
          </a:p>
          <a:p>
            <a:pPr marL="342900" lvl="0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●"/>
            </a:pP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이상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징후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발생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시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가장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필요한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기능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-&gt;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빠른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경고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원인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요약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리포트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등</a:t>
            </a:r>
          </a:p>
          <a:p>
            <a:pPr marL="342900" lvl="0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●"/>
            </a:pP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이상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탐지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및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분석에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자동화의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필요성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-&gt;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반복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업무가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많아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자동화가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반드시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필요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2882900"/>
            <a:ext cx="16433800" cy="7404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667000" y="3822700"/>
            <a:ext cx="49784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기대</a:t>
            </a: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효과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95400" y="1524000"/>
            <a:ext cx="128524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기대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효과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및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확장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가능성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4940300"/>
            <a:ext cx="6680200" cy="4292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032000" y="5892800"/>
            <a:ext cx="6350000" cy="222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●"/>
            </a:pP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사용자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진입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장벽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제거</a:t>
            </a:r>
          </a:p>
          <a:p>
            <a:pPr marL="342900" lvl="0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●"/>
            </a:pP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실시간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이상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탐지로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보안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강화</a:t>
            </a:r>
          </a:p>
          <a:p>
            <a:pPr marL="342900" lvl="0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●"/>
            </a:pP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네트워크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운영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효율성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개선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52100" y="3822700"/>
            <a:ext cx="49784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확장</a:t>
            </a: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가능성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0" y="4940300"/>
            <a:ext cx="6680200" cy="4292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804400" y="5499100"/>
            <a:ext cx="6350000" cy="302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●"/>
            </a:pP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OSPF, IS-IS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등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라우팅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프로토콜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추가</a:t>
            </a:r>
          </a:p>
          <a:p>
            <a:pPr marL="342900" lvl="0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●"/>
            </a:pP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AUTO-NOC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시스템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개발</a:t>
            </a:r>
          </a:p>
          <a:p>
            <a:pPr marL="342900" lvl="0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●"/>
            </a:pP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XDR/SIEM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연동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API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서비스화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2882900"/>
            <a:ext cx="16433800" cy="7404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730500" y="3822700"/>
            <a:ext cx="49784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추진</a:t>
            </a: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전략</a:t>
            </a: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개요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95400" y="1524000"/>
            <a:ext cx="128524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연구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개발의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추진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전략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및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방법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4940300"/>
            <a:ext cx="14579600" cy="4292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514600" y="5499100"/>
            <a:ext cx="13284200" cy="302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 AGILE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방식으로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사용자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요구를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반영하며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반복적으로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개발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초기에는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전문가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인터뷰를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통해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문제를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정의하고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이후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역할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분담을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통해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자연어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질의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처리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시각화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이상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탐지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기능을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순차적으로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구현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각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단계별로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프로토타입을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개선하며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최종적으로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통합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테스트와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발표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준비를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진행할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5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예정</a:t>
            </a:r>
            <a:r>
              <a:rPr lang="en-US" sz="35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949</Words>
  <Application>Microsoft Office PowerPoint</Application>
  <PresentationFormat>사용자 지정</PresentationFormat>
  <Paragraphs>92</Paragraphs>
  <Slides>12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맑은 고딕</vt:lpstr>
      <vt:lpstr>Pretendard Bold</vt:lpstr>
      <vt:lpstr>Pretendard Regular</vt:lpstr>
      <vt:lpstr>Pretendard SemiBold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yang</dc:creator>
  <cp:lastModifiedBy>양준혁</cp:lastModifiedBy>
  <cp:revision>3</cp:revision>
  <dcterms:created xsi:type="dcterms:W3CDTF">2006-08-16T00:00:00Z</dcterms:created>
  <dcterms:modified xsi:type="dcterms:W3CDTF">2025-04-05T13:41:26Z</dcterms:modified>
</cp:coreProperties>
</file>